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96" r:id="rId1"/>
  </p:sldMasterIdLst>
  <p:notesMasterIdLst>
    <p:notesMasterId r:id="rId37"/>
  </p:notesMasterIdLst>
  <p:sldIdLst>
    <p:sldId id="259" r:id="rId2"/>
    <p:sldId id="260" r:id="rId3"/>
    <p:sldId id="261" r:id="rId4"/>
    <p:sldId id="257" r:id="rId5"/>
    <p:sldId id="258" r:id="rId6"/>
    <p:sldId id="267" r:id="rId7"/>
    <p:sldId id="268" r:id="rId8"/>
    <p:sldId id="269" r:id="rId9"/>
    <p:sldId id="270" r:id="rId10"/>
    <p:sldId id="262" r:id="rId11"/>
    <p:sldId id="263" r:id="rId12"/>
    <p:sldId id="264" r:id="rId13"/>
    <p:sldId id="265" r:id="rId14"/>
    <p:sldId id="266" r:id="rId15"/>
    <p:sldId id="271" r:id="rId16"/>
    <p:sldId id="272" r:id="rId17"/>
    <p:sldId id="273" r:id="rId18"/>
    <p:sldId id="274" r:id="rId19"/>
    <p:sldId id="277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8" r:id="rId30"/>
    <p:sldId id="289" r:id="rId31"/>
    <p:sldId id="290" r:id="rId32"/>
    <p:sldId id="291" r:id="rId33"/>
    <p:sldId id="292" r:id="rId34"/>
    <p:sldId id="293" r:id="rId35"/>
    <p:sldId id="294" r:id="rId36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6000" userDrawn="1">
          <p15:clr>
            <a:srgbClr val="A4A3A4"/>
          </p15:clr>
        </p15:guide>
        <p15:guide id="3" pos="3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F0F0F0"/>
    <a:srgbClr val="505050"/>
    <a:srgbClr val="2F2F2F"/>
    <a:srgbClr val="939393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953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168" y="944"/>
      </p:cViewPr>
      <p:guideLst>
        <p:guide orient="horz" pos="2448"/>
        <p:guide pos="600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61E44-C4C0-6344-AB31-495F47CEF0BF}" type="datetimeFigureOut">
              <a:rPr lang="sk-SK" smtClean="0"/>
              <a:t>27.10.19</a:t>
            </a:fld>
            <a:endParaRPr lang="sk-S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D233A-E061-3B43-8767-D9DF2FC1BBF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58595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6C677-8E45-E141-9716-C86D7EE5D9E8}" type="datetime1">
              <a:rPr lang="sk-SK" smtClean="0"/>
              <a:t>27.10.19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83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614C0-FE52-F449-9EB9-A0FF9A2543CD}" type="datetime1">
              <a:rPr lang="sk-SK" smtClean="0"/>
              <a:t>27.10.19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3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A2FD-E00D-9848-8434-0267DBC70800}" type="datetime1">
              <a:rPr lang="sk-SK" smtClean="0"/>
              <a:t>27.10.19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2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30261-6B22-9D46-9363-FF39813EB6EC}" type="datetime1">
              <a:rPr lang="sk-SK" smtClean="0"/>
              <a:t>27.10.19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47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9737-2E3E-7648-A62E-672F14D45174}" type="datetime1">
              <a:rPr lang="sk-SK" smtClean="0"/>
              <a:t>27.10.19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54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92BCD-50BB-5C4E-9FA2-1520C47BA1A9}" type="datetime1">
              <a:rPr lang="sk-SK" smtClean="0"/>
              <a:t>27.10.19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61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88235-1A3D-8F40-84C0-D3E6FA642448}" type="datetime1">
              <a:rPr lang="sk-SK" smtClean="0"/>
              <a:t>27.10.19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79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B8640-B450-0C4A-9516-6E2711D4D46C}" type="datetime1">
              <a:rPr lang="sk-SK" smtClean="0"/>
              <a:t>27.10.19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81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C531D-6297-E049-BA84-34FE8FD92947}" type="datetime1">
              <a:rPr lang="sk-SK" smtClean="0"/>
              <a:t>27.10.19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18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0C6F4-3FBB-2D4D-B13A-D6953AE0A3AF}" type="datetime1">
              <a:rPr lang="sk-SK" smtClean="0"/>
              <a:t>27.10.19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77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8A6D-C806-FE45-AB4E-63619D22D102}" type="datetime1">
              <a:rPr lang="sk-SK" smtClean="0"/>
              <a:t>27.10.19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99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0EA03-2C13-2441-AAFA-2B3D759DC539}" type="datetime1">
              <a:rPr lang="sk-SK" smtClean="0"/>
              <a:t>27.10.19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3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" TargetMode="External"/><Relationship Id="rId2" Type="http://schemas.openxmlformats.org/officeDocument/2006/relationships/hyperlink" Target="http://www.anaconda.com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anaconda.com/distribution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terbednar/WDA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rny/WDA-Kosice" TargetMode="External"/><Relationship Id="rId2" Type="http://schemas.openxmlformats.org/officeDocument/2006/relationships/hyperlink" Target="https://womendataacad-nia3904.slack.com/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ack.com/downloads/" TargetMode="External"/><Relationship Id="rId2" Type="http://schemas.openxmlformats.org/officeDocument/2006/relationships/hyperlink" Target="http://www.slack.com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signin" TargetMode="External"/><Relationship Id="rId2" Type="http://schemas.openxmlformats.org/officeDocument/2006/relationships/hyperlink" Target="http://www.slack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WDA 2019 – Košice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Úvod a štruktúra kurzu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Teoretický popis procesu analýzy dát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Základy programovania v jazyku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Základy predspracovania a vizualizácie dát (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Pandas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Seaborn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Popisné a prediktívne modely (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scikit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learn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Základy práce s Big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(Apache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Spark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036" name="Picture 12" descr="Image result for spark logo">
            <a:extLst>
              <a:ext uri="{FF2B5EF4-FFF2-40B4-BE49-F238E27FC236}">
                <a16:creationId xmlns:a16="http://schemas.microsoft.com/office/drawing/2014/main" id="{E7D680A0-4906-4B9B-AB37-E4A2D6D0E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613" y="4508685"/>
            <a:ext cx="1719072" cy="89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ok 2">
            <a:extLst>
              <a:ext uri="{FF2B5EF4-FFF2-40B4-BE49-F238E27FC236}">
                <a16:creationId xmlns:a16="http://schemas.microsoft.com/office/drawing/2014/main" id="{A66038DF-41B0-4751-82BB-75C704321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890" y="4512375"/>
            <a:ext cx="981075" cy="1143000"/>
          </a:xfrm>
          <a:prstGeom prst="rect">
            <a:avLst/>
          </a:prstGeo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298AA49F-FFB6-4F39-AF18-B03619BF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33" y="5593758"/>
            <a:ext cx="4073652" cy="848678"/>
          </a:xfrm>
          <a:prstGeom prst="rect">
            <a:avLst/>
          </a:prstGeom>
        </p:spPr>
      </p:pic>
      <p:pic>
        <p:nvPicPr>
          <p:cNvPr id="1044" name="Picture 20" descr="Image result for scikit learn">
            <a:extLst>
              <a:ext uri="{FF2B5EF4-FFF2-40B4-BE49-F238E27FC236}">
                <a16:creationId xmlns:a16="http://schemas.microsoft.com/office/drawing/2014/main" id="{9564FDD6-1E35-455D-8B04-A1A768FE5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65" y="4508685"/>
            <a:ext cx="1904780" cy="103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numpy logo no background">
            <a:extLst>
              <a:ext uri="{FF2B5EF4-FFF2-40B4-BE49-F238E27FC236}">
                <a16:creationId xmlns:a16="http://schemas.microsoft.com/office/drawing/2014/main" id="{09FC6D29-EAE0-4071-B8C4-8382C243B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395" y="5654404"/>
            <a:ext cx="1993272" cy="78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744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Anaconda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Vývojové prostredie pre dátovú </a:t>
            </a:r>
            <a:r>
              <a:rPr lang="sk-SK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analytiku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10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Primárne budeme pracovať v prostredí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Anaconda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v programovacom jazyku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Python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 err="1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sk-SK" sz="1800" dirty="0">
              <a:solidFill>
                <a:srgbClr val="007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Všeobecne použiteľný skriptovací jazyk – tzn. nie je potrebná kompilácia do spustiteľného kódu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Vhodný pre interaktívne písanie skriptov pri analýze dát</a:t>
            </a:r>
          </a:p>
          <a:p>
            <a:r>
              <a:rPr lang="sk-SK" sz="1800" dirty="0" err="1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Anaconda</a:t>
            </a:r>
            <a:endParaRPr lang="sk-SK" sz="1800" dirty="0">
              <a:solidFill>
                <a:srgbClr val="007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Vývojárske prostredie, ktoré integruje všetky potrebné knižnice pre prácu s dátami, strojové učenie a dátovú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analytiku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 err="1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JupyterLab</a:t>
            </a:r>
            <a:endParaRPr lang="sk-SK" sz="1800" dirty="0">
              <a:solidFill>
                <a:srgbClr val="007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Hlavné používateľské rozhranie – založené na notebookoch – zápisníkoch, ktoré kombinujú kód, vizualizáciu dát a dokumentačný popis v jednom dokumente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Vhodné pre zdieľanie výstupov analýzy dát medzi zákazníkom a dátovým analytikom</a:t>
            </a:r>
          </a:p>
        </p:txBody>
      </p:sp>
    </p:spTree>
    <p:extLst>
      <p:ext uri="{BB962C8B-B14F-4D97-AF65-F5344CB8AC3E}">
        <p14:creationId xmlns:p14="http://schemas.microsoft.com/office/powerpoint/2010/main" val="3676340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Anaconda 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Postup pri inštalácii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11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Zo stránky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https://www.anaconda.com/distribution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si stiahnite inštalačné súbory pre váš operačný systém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Podporovaný je Windows,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MacOS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 Linux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Verzia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Anaconda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2018.12 pre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3.7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Pre Windows 10 stiahnite 64-bitovú verziu s grafickým inštalačným programom</a:t>
            </a:r>
          </a:p>
          <a:p>
            <a:pPr lvl="1"/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77F6D-89F7-714E-8A90-75A6EA8A8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3886200"/>
            <a:ext cx="40767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84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Anaconda 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Postup pri inštalácii – Windows 10 (1)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12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2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Spustite inštalačný program Anaconda3-2018.12-Windows-x86_64.exe a zvoľte typ inštalácie – pre jedného používateľa, alebo pre všetkých</a:t>
            </a:r>
          </a:p>
        </p:txBody>
      </p:sp>
      <p:pic>
        <p:nvPicPr>
          <p:cNvPr id="7" name="Obrázok 4">
            <a:extLst>
              <a:ext uri="{FF2B5EF4-FFF2-40B4-BE49-F238E27FC236}">
                <a16:creationId xmlns:a16="http://schemas.microsoft.com/office/drawing/2014/main" id="{6DF4392E-D5B5-0247-9D0A-22019E3CB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19" y="2993941"/>
            <a:ext cx="4753638" cy="36962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71D823-9319-064C-A5CC-FDAF4D26F7D9}"/>
              </a:ext>
            </a:extLst>
          </p:cNvPr>
          <p:cNvSpPr txBox="1"/>
          <p:nvPr/>
        </p:nvSpPr>
        <p:spPr>
          <a:xfrm>
            <a:off x="5279964" y="2993941"/>
            <a:ext cx="43284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Ak chcete nainštalovať prostredie </a:t>
            </a:r>
            <a:r>
              <a:rPr lang="sk-SK" dirty="0" err="1">
                <a:latin typeface="Arial" panose="020B0604020202020204" pitchFamily="34" charset="0"/>
                <a:cs typeface="Arial" panose="020B0604020202020204" pitchFamily="34" charset="0"/>
              </a:rPr>
              <a:t>Anaconda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 pre všetkých používateľov, inštalačný program musíte spustiť ako správca. V Prieskumníku kliknite pravým tlačidlom na názov inštalačného súboru a zvoľte menu Spustiť ako správca (Run as </a:t>
            </a:r>
            <a:r>
              <a:rPr lang="sk-SK" dirty="0" err="1">
                <a:latin typeface="Arial" panose="020B0604020202020204" pitchFamily="34" charset="0"/>
                <a:cs typeface="Arial" panose="020B0604020202020204" pitchFamily="34" charset="0"/>
              </a:rPr>
              <a:t>administrator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92296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Anaconda 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Postup pri inštalácii – Windows 10 (2)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13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3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Zvoľte adresár pre inštaláciu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71D823-9319-064C-A5CC-FDAF4D26F7D9}"/>
              </a:ext>
            </a:extLst>
          </p:cNvPr>
          <p:cNvSpPr txBox="1"/>
          <p:nvPr/>
        </p:nvSpPr>
        <p:spPr>
          <a:xfrm>
            <a:off x="5279964" y="2993941"/>
            <a:ext cx="43284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Ak sa rozhodnete nainštalovať prostredie iba pre jedného používateľa, cieľový adresár by nemal obsahovať medzeru alebo znaky s diakritikou. </a:t>
            </a:r>
          </a:p>
        </p:txBody>
      </p:sp>
      <p:pic>
        <p:nvPicPr>
          <p:cNvPr id="9" name="Zástupný objekt pre obsah 4">
            <a:extLst>
              <a:ext uri="{FF2B5EF4-FFF2-40B4-BE49-F238E27FC236}">
                <a16:creationId xmlns:a16="http://schemas.microsoft.com/office/drawing/2014/main" id="{24C3F192-5B89-A24C-B593-DC96844FB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19" y="2993941"/>
            <a:ext cx="4753638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69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Anaconda 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Postup pri inštalácii – Windows 10 (3)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14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4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Zvoľte rozšírené nastavenia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71D823-9319-064C-A5CC-FDAF4D26F7D9}"/>
              </a:ext>
            </a:extLst>
          </p:cNvPr>
          <p:cNvSpPr txBox="1"/>
          <p:nvPr/>
        </p:nvSpPr>
        <p:spPr>
          <a:xfrm>
            <a:off x="5279964" y="2993941"/>
            <a:ext cx="43284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Ak na svojom počítači nemáte inú inštaláciu prostredia </a:t>
            </a:r>
            <a:r>
              <a:rPr lang="sk-SK" dirty="0" err="1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, zvoľte registráciu systémovej inštalácie </a:t>
            </a:r>
            <a:r>
              <a:rPr lang="sk-SK" dirty="0" err="1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 3.7. Toto nastavenie Vám umožní používať knižnice z prostredia </a:t>
            </a:r>
            <a:r>
              <a:rPr lang="sk-SK" dirty="0" err="1">
                <a:latin typeface="Arial" panose="020B0604020202020204" pitchFamily="34" charset="0"/>
                <a:cs typeface="Arial" panose="020B0604020202020204" pitchFamily="34" charset="0"/>
              </a:rPr>
              <a:t>Anaconda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 aj v iných vývojárskych nástrojoch určených pre </a:t>
            </a:r>
            <a:r>
              <a:rPr lang="sk-SK" dirty="0" err="1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" name="Zástupný objekt pre obsah 8">
            <a:extLst>
              <a:ext uri="{FF2B5EF4-FFF2-40B4-BE49-F238E27FC236}">
                <a16:creationId xmlns:a16="http://schemas.microsoft.com/office/drawing/2014/main" id="{4B6CD53C-BDD3-8343-A4F9-092858BA1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60" y="2993941"/>
            <a:ext cx="4754897" cy="369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86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Anaconda 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Spustenie prostredia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15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 menu Štart zvoľte programovú skupinu Anaconda3 a vyberte </a:t>
            </a:r>
            <a:r>
              <a:rPr lang="sk-SK" sz="1800" dirty="0" err="1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Anaconda</a:t>
            </a:r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Navigator</a:t>
            </a:r>
            <a:endParaRPr lang="sk-SK" sz="1800" dirty="0">
              <a:solidFill>
                <a:srgbClr val="007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Zobrazí sa menu s nainštalovanými nástrojmi pre dátovú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analytiku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My budeme používať hlavne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JupyterLab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alebo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Notebooks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Kliknite na tlačidlo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Launch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pre spustenie </a:t>
            </a:r>
            <a:r>
              <a:rPr lang="sk-SK" sz="1800" dirty="0" err="1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JupyterLab</a:t>
            </a:r>
            <a:endParaRPr lang="sk-SK" sz="1800" dirty="0">
              <a:solidFill>
                <a:srgbClr val="007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501554-52C6-9249-B97B-17B4D8205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3457365"/>
            <a:ext cx="66421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65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JupyterLab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Integrované vývojové prostredie pre dátovú </a:t>
            </a:r>
            <a:r>
              <a:rPr lang="sk-SK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analytiku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16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AE63772-3D4F-C842-B915-9FFAB9513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916"/>
            <a:ext cx="7916545" cy="6645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A8BF9D-1255-484A-8AD0-461CEFA4B442}"/>
              </a:ext>
            </a:extLst>
          </p:cNvPr>
          <p:cNvSpPr txBox="1"/>
          <p:nvPr/>
        </p:nvSpPr>
        <p:spPr>
          <a:xfrm>
            <a:off x="6146357" y="3644906"/>
            <a:ext cx="3538331" cy="2031325"/>
          </a:xfrm>
          <a:prstGeom prst="rect">
            <a:avLst/>
          </a:prstGeom>
          <a:solidFill>
            <a:schemeClr val="bg1"/>
          </a:solidFill>
          <a:ln>
            <a:solidFill>
              <a:srgbClr val="505050"/>
            </a:solidFill>
          </a:ln>
        </p:spPr>
        <p:txBody>
          <a:bodyPr wrap="square" rtlCol="0">
            <a:spAutoFit/>
          </a:bodyPr>
          <a:lstStyle/>
          <a:p>
            <a:r>
              <a:rPr lang="sk-SK" dirty="0"/>
              <a:t>2. Ľavý panel – obsahuje viacero nástrojov pre zobrazenie súborov a podadresárov projektového adresára, bežiacich výpočtov, zoznamu príkazov a zoznamu záložiek otvorených v hlavnom pracovnom okne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3E04224-0A41-E04A-8C5E-826BF97FE377}"/>
              </a:ext>
            </a:extLst>
          </p:cNvPr>
          <p:cNvSpPr/>
          <p:nvPr/>
        </p:nvSpPr>
        <p:spPr>
          <a:xfrm>
            <a:off x="1515322" y="4034036"/>
            <a:ext cx="626533" cy="626533"/>
          </a:xfrm>
          <a:prstGeom prst="ellipse">
            <a:avLst/>
          </a:prstGeom>
          <a:solidFill>
            <a:srgbClr val="F0F0F0"/>
          </a:solidFill>
          <a:ln>
            <a:solidFill>
              <a:srgbClr val="50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8D3B38-E188-D241-AD2F-FD3153797D8A}"/>
              </a:ext>
            </a:extLst>
          </p:cNvPr>
          <p:cNvSpPr/>
          <p:nvPr/>
        </p:nvSpPr>
        <p:spPr>
          <a:xfrm>
            <a:off x="3958272" y="1673249"/>
            <a:ext cx="626533" cy="626533"/>
          </a:xfrm>
          <a:prstGeom prst="ellipse">
            <a:avLst/>
          </a:prstGeom>
          <a:solidFill>
            <a:srgbClr val="F0F0F0"/>
          </a:solidFill>
          <a:ln>
            <a:solidFill>
              <a:srgbClr val="50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A901A5-8CB9-B945-9CC7-B7B0510399DA}"/>
              </a:ext>
            </a:extLst>
          </p:cNvPr>
          <p:cNvSpPr txBox="1"/>
          <p:nvPr/>
        </p:nvSpPr>
        <p:spPr>
          <a:xfrm>
            <a:off x="6147379" y="1724043"/>
            <a:ext cx="3538331" cy="1477328"/>
          </a:xfrm>
          <a:prstGeom prst="rect">
            <a:avLst/>
          </a:prstGeom>
          <a:solidFill>
            <a:schemeClr val="bg1"/>
          </a:solidFill>
          <a:ln>
            <a:solidFill>
              <a:srgbClr val="505050"/>
            </a:solidFill>
          </a:ln>
        </p:spPr>
        <p:txBody>
          <a:bodyPr wrap="square" rtlCol="0">
            <a:spAutoFit/>
          </a:bodyPr>
          <a:lstStyle/>
          <a:p>
            <a:r>
              <a:rPr lang="sk-SK" dirty="0"/>
              <a:t>1. Hlavné menu obsahuje základné príkazy pre prácu so súbormi, editovanie textu alebo kódu, spúšťanie skriptov, zobrazenie záložiek, nastavení a pomocníka</a:t>
            </a:r>
          </a:p>
        </p:txBody>
      </p:sp>
    </p:spTree>
    <p:extLst>
      <p:ext uri="{BB962C8B-B14F-4D97-AF65-F5344CB8AC3E}">
        <p14:creationId xmlns:p14="http://schemas.microsoft.com/office/powerpoint/2010/main" val="2365089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JupyterLab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Integrované vývojové prostredie pre dátovú </a:t>
            </a:r>
            <a:r>
              <a:rPr lang="sk-SK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analytiku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17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AE63772-3D4F-C842-B915-9FFAB9513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916"/>
            <a:ext cx="7916545" cy="664527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38D3B38-E188-D241-AD2F-FD3153797D8A}"/>
              </a:ext>
            </a:extLst>
          </p:cNvPr>
          <p:cNvSpPr/>
          <p:nvPr/>
        </p:nvSpPr>
        <p:spPr>
          <a:xfrm>
            <a:off x="4792240" y="2608074"/>
            <a:ext cx="626533" cy="626533"/>
          </a:xfrm>
          <a:prstGeom prst="ellipse">
            <a:avLst/>
          </a:prstGeom>
          <a:solidFill>
            <a:srgbClr val="F0F0F0"/>
          </a:solidFill>
          <a:ln>
            <a:solidFill>
              <a:srgbClr val="50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A901A5-8CB9-B945-9CC7-B7B0510399DA}"/>
              </a:ext>
            </a:extLst>
          </p:cNvPr>
          <p:cNvSpPr txBox="1"/>
          <p:nvPr/>
        </p:nvSpPr>
        <p:spPr>
          <a:xfrm>
            <a:off x="6146357" y="2459676"/>
            <a:ext cx="3538331" cy="923330"/>
          </a:xfrm>
          <a:prstGeom prst="rect">
            <a:avLst/>
          </a:prstGeom>
          <a:solidFill>
            <a:schemeClr val="bg1"/>
          </a:solidFill>
          <a:ln>
            <a:solidFill>
              <a:srgbClr val="505050"/>
            </a:solidFill>
          </a:ln>
        </p:spPr>
        <p:txBody>
          <a:bodyPr wrap="square" rtlCol="0">
            <a:spAutoFit/>
          </a:bodyPr>
          <a:lstStyle/>
          <a:p>
            <a:r>
              <a:rPr lang="sk-SK" dirty="0"/>
              <a:t>3. Hlavná pracovná časť</a:t>
            </a:r>
            <a:r>
              <a:rPr lang="sk-SK" i="1" dirty="0"/>
              <a:t> </a:t>
            </a:r>
            <a:r>
              <a:rPr lang="sk-SK" dirty="0"/>
              <a:t>zobrazuje editor súborov a umožňuje zobraziť rôzne typy dokumentov </a:t>
            </a:r>
          </a:p>
        </p:txBody>
      </p:sp>
    </p:spTree>
    <p:extLst>
      <p:ext uri="{BB962C8B-B14F-4D97-AF65-F5344CB8AC3E}">
        <p14:creationId xmlns:p14="http://schemas.microsoft.com/office/powerpoint/2010/main" val="2828756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 a GitHub 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Správa projektových súborov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18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je systém pre správu verzií projektových súborov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Súbory sú uložené v repozitári, ktorý umožňuje zaznamenať postupné zmeny v súboroch</a:t>
            </a:r>
          </a:p>
          <a:p>
            <a:r>
              <a:rPr lang="sk-SK" sz="1800" dirty="0" err="1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je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cloudová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služba, ktorá umožňuje zdieľať Git repozitáre na Internete</a:t>
            </a:r>
          </a:p>
          <a:p>
            <a:r>
              <a:rPr lang="sk-SK" sz="1800" dirty="0" err="1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Desktop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je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desktopová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aplikácia ktorá umožňuje jednoducho spravovať lokálne Git repozitáre a synchronizovať ich s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GitLab-om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B374A-2203-444A-8205-156B7F493F38}"/>
              </a:ext>
            </a:extLst>
          </p:cNvPr>
          <p:cNvSpPr txBox="1"/>
          <p:nvPr/>
        </p:nvSpPr>
        <p:spPr>
          <a:xfrm>
            <a:off x="1599338" y="5965741"/>
            <a:ext cx="2018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Lokálny repozitár</a:t>
            </a:r>
          </a:p>
          <a:p>
            <a:pPr algn="ctr"/>
            <a:r>
              <a:rPr lang="sk-SK" dirty="0"/>
              <a:t>(na Vašom počítači)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9AE7A4-CCF9-FB40-94EB-879AF8193A19}"/>
              </a:ext>
            </a:extLst>
          </p:cNvPr>
          <p:cNvSpPr txBox="1"/>
          <p:nvPr/>
        </p:nvSpPr>
        <p:spPr>
          <a:xfrm>
            <a:off x="6531289" y="6332297"/>
            <a:ext cx="174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 err="1"/>
              <a:t>GitHub</a:t>
            </a:r>
            <a:r>
              <a:rPr lang="sk-SK" dirty="0"/>
              <a:t> repozitár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4EB21-E579-A148-BFE6-4ED7B8EF4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178" y="4733902"/>
            <a:ext cx="1925777" cy="1598395"/>
          </a:xfrm>
          <a:prstGeom prst="rect">
            <a:avLst/>
          </a:pr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54E2A47E-D87E-6842-B924-6AC747036C59}"/>
              </a:ext>
            </a:extLst>
          </p:cNvPr>
          <p:cNvSpPr/>
          <p:nvPr/>
        </p:nvSpPr>
        <p:spPr>
          <a:xfrm>
            <a:off x="3541777" y="4733902"/>
            <a:ext cx="3071058" cy="914399"/>
          </a:xfrm>
          <a:prstGeom prst="arc">
            <a:avLst>
              <a:gd name="adj1" fmla="val 11204746"/>
              <a:gd name="adj2" fmla="val 21197285"/>
            </a:avLst>
          </a:prstGeom>
          <a:ln w="19050"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3A8BF642-EF60-A14A-B667-1DF31D4ABBB9}"/>
              </a:ext>
            </a:extLst>
          </p:cNvPr>
          <p:cNvSpPr/>
          <p:nvPr/>
        </p:nvSpPr>
        <p:spPr>
          <a:xfrm flipV="1">
            <a:off x="3541777" y="5167603"/>
            <a:ext cx="3071058" cy="914399"/>
          </a:xfrm>
          <a:prstGeom prst="arc">
            <a:avLst>
              <a:gd name="adj1" fmla="val 11204746"/>
              <a:gd name="adj2" fmla="val 21197285"/>
            </a:avLst>
          </a:prstGeom>
          <a:ln w="19050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18" name="Graphic 17" descr="Computer">
            <a:extLst>
              <a:ext uri="{FF2B5EF4-FFF2-40B4-BE49-F238E27FC236}">
                <a16:creationId xmlns:a16="http://schemas.microsoft.com/office/drawing/2014/main" id="{C1221822-EAB7-C642-BFD9-8A639C1EC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5304" y="4684706"/>
            <a:ext cx="1506955" cy="1506955"/>
          </a:xfrm>
          <a:prstGeom prst="rect">
            <a:avLst/>
          </a:prstGeom>
        </p:spPr>
      </p:pic>
      <p:sp>
        <p:nvSpPr>
          <p:cNvPr id="19" name="Arc 18">
            <a:extLst>
              <a:ext uri="{FF2B5EF4-FFF2-40B4-BE49-F238E27FC236}">
                <a16:creationId xmlns:a16="http://schemas.microsoft.com/office/drawing/2014/main" id="{58815EA6-A162-614E-93B6-B09E049C6160}"/>
              </a:ext>
            </a:extLst>
          </p:cNvPr>
          <p:cNvSpPr/>
          <p:nvPr/>
        </p:nvSpPr>
        <p:spPr>
          <a:xfrm>
            <a:off x="1142138" y="4344364"/>
            <a:ext cx="914400" cy="914400"/>
          </a:xfrm>
          <a:prstGeom prst="arc">
            <a:avLst>
              <a:gd name="adj1" fmla="val 3947141"/>
              <a:gd name="adj2" fmla="val 653134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78660D-E188-C844-B761-4B78F65CBC4F}"/>
              </a:ext>
            </a:extLst>
          </p:cNvPr>
          <p:cNvSpPr txBox="1"/>
          <p:nvPr/>
        </p:nvSpPr>
        <p:spPr>
          <a:xfrm>
            <a:off x="4762139" y="433388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pull</a:t>
            </a:r>
            <a:endParaRPr lang="sk-SK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AF95BF-A808-C043-AC6E-919C8CD4C8E2}"/>
              </a:ext>
            </a:extLst>
          </p:cNvPr>
          <p:cNvSpPr txBox="1"/>
          <p:nvPr/>
        </p:nvSpPr>
        <p:spPr>
          <a:xfrm>
            <a:off x="4709241" y="5701119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push</a:t>
            </a:r>
            <a:endParaRPr lang="sk-SK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7961BE-BE9E-5E46-992E-3DAB2DDDC339}"/>
              </a:ext>
            </a:extLst>
          </p:cNvPr>
          <p:cNvSpPr txBox="1"/>
          <p:nvPr/>
        </p:nvSpPr>
        <p:spPr>
          <a:xfrm>
            <a:off x="2045021" y="4329869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commit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614788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GitHub 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Registrácia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19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Otvorte stránku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www.github.com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Zadajte Vaše zvolené používateľské meno, email a heslo a kliknite na odkaz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Sign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Zvoľte si neplatený používateľský plán kliknutím na odkaz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Free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 pokračujte kliknutím na tlačidlo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Continue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Voliteľne vyplňte prieskumný formulár, alebo kliknite na odkaz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skip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step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vám odošle mailovú správu pre aktiváciu Vášho účtu, kliknite na aktivačný odkaz a prihláste sa do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-u</a:t>
            </a: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52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Prehľad softvérových nástrojov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Softvér používaný počas kurzu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– komunikačný nástroj</a:t>
            </a:r>
          </a:p>
          <a:p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Anaconda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– vývojové prostredie</a:t>
            </a:r>
          </a:p>
          <a:p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– zdieľanie kódu a dát, domáce projekty a zadanie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786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Postup pri inštalácii - Windows 10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20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Zo stránky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https://git-scm.com/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si stiahnite inštalačný program pre Windows 10 x64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Spustite inštalačný program a potvrďte licenciu kliknutím na tlačidlo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Ponechajte štandardné nastavenia pre cieľový adresár a odškrtnite všetky rozšírenia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Pri výbere prednastaveného editora zvoľte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editor as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Git’s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default editor a v textovom poly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of editor zadajte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notepad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Zvoľte možnosť Git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command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3rd-party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Zvoľte možnosť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native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Windows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Secure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Zvoľte možnosť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Checkout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Windows-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Unix-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endings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Zvoľte možnosť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Windows’ default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 nasledujúcej obrazovke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Configuring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extra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options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ponechajte prednastavené hodnoty a kliknite na tlačidlo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571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GitHub Desktop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Postup pri inštalácii - Windows 10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21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Zo stránky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desktop.github.com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/ si stiahnite inštalačný program pre Windows alebo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macOS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Spustite inštalačný program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Kliknite na odkaz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Sign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in to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zadajte Vaše používateľské meno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GitHub-e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 heslo a kliknite na tlačidlo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Sign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in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Ponechajte nastavenia pre meno a email a kliknite na tlačidlo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Continue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Dokončite inštaláciu kliknutím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Finish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031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GitHub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Vytvorenie zdieľaného repozitára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22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Prihláste sa do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-u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Pri zozname Vašich repozitárov kliknite na tlačidlo New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Zadajte názov repozitára - WDA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Zvoľte verejný repozitár -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Kliknite na tlačidlo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 vytvorený repozitár sa môžete odkazovať cez internetovú adresu, napr.: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https://github.com/peterbednar/WDA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80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GitHub</a:t>
            </a: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Desktop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Importovanie vzdialeného repozitára z </a:t>
            </a:r>
            <a:r>
              <a:rPr lang="sk-SK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GitHub</a:t>
            </a: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-u na lokálny počítač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23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5198060" y="1957243"/>
            <a:ext cx="4267201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Spustite aplikáciu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Desktop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Pre počiatočné importovanie nového repozitára kliknite na tlačidlo Clone 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Internet... 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 zobrazenom okne sa zobrazí zoznam repozitárov, ktoré ste si vytvorili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GitHub-e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vyberte repozitár, ktorý chcete importovať na Váš počítač a zvoľte si cestu kam sa súbory lokálne uložia.</a:t>
            </a:r>
          </a:p>
          <a:p>
            <a:pPr marL="342900" indent="-342900">
              <a:buFont typeface="+mj-lt"/>
              <a:buAutoNum type="arabicPeriod"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Obrázok 1">
            <a:extLst>
              <a:ext uri="{FF2B5EF4-FFF2-40B4-BE49-F238E27FC236}">
                <a16:creationId xmlns:a16="http://schemas.microsoft.com/office/drawing/2014/main" id="{3FA74EF3-1A7E-914B-90D5-0A04F258C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6" t="12540" r="26667" b="12813"/>
          <a:stretch/>
        </p:blipFill>
        <p:spPr>
          <a:xfrm>
            <a:off x="593142" y="1957243"/>
            <a:ext cx="4267200" cy="469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20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Práca s projektom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Vytváranie a editovanie podadresárov a súborov v prostredí </a:t>
            </a:r>
            <a:r>
              <a:rPr lang="sk-SK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JupyterLab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24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Spustite prostredie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Anaconda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Navigator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 v ňom zvoľte prostredie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JupyterLab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 ľavom panely sa prepnite do projektového adresára, do ktorého ste importovali úložisko z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-u</a:t>
            </a:r>
          </a:p>
          <a:p>
            <a:pPr marL="342900" indent="-342900">
              <a:buFont typeface="+mj-lt"/>
              <a:buAutoNum type="arabicPeriod"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F6958B-803B-0345-A494-53DB5800C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" y="3457365"/>
            <a:ext cx="4038600" cy="3746500"/>
          </a:xfrm>
          <a:prstGeom prst="rect">
            <a:avLst/>
          </a:prstGeom>
        </p:spPr>
      </p:pic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BCD91A40-4C85-E347-A154-426C66020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331" y="3967809"/>
            <a:ext cx="292100" cy="22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40A22A-34A0-804D-B082-46D13331E121}"/>
              </a:ext>
            </a:extLst>
          </p:cNvPr>
          <p:cNvSpPr txBox="1"/>
          <p:nvPr/>
        </p:nvSpPr>
        <p:spPr>
          <a:xfrm>
            <a:off x="5531370" y="3669808"/>
            <a:ext cx="38355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3. Nový adresár môžete vytvoriť kliknutím na tlačidlo     . Po kliknutí sa vytvorí podadresár s názvom </a:t>
            </a:r>
            <a:r>
              <a:rPr lang="sk-SK" dirty="0" err="1">
                <a:latin typeface="Arial" panose="020B0604020202020204" pitchFamily="34" charset="0"/>
                <a:cs typeface="Arial" panose="020B0604020202020204" pitchFamily="34" charset="0"/>
              </a:rPr>
              <a:t>Untitled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dirty="0" err="1">
                <a:latin typeface="Arial" panose="020B0604020202020204" pitchFamily="34" charset="0"/>
                <a:cs typeface="Arial" panose="020B0604020202020204" pitchFamily="34" charset="0"/>
              </a:rPr>
              <a:t>Folder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, ktorý môžete premenovať cez kontextové menu po kliknutí pravým tlačidlom na názve adresára.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662591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Práca s projektom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Vytváranie a editovanie podadresárov a súborov v prostredí </a:t>
            </a:r>
            <a:r>
              <a:rPr lang="sk-SK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JupyterLab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25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4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Nový súbor môžete vytvoriť zvolením menu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/ New, alebo zvolením typu súboru v hlavnom pracovnom okne. Budeme pracovať hlavne s typom Notebook a Text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 projektovom adresári vytvorte textový súbor a premenujte ho na .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gitignore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. Tento súbor bude obsahovať nastavenia pre git a uvádza, ktoré adresáre sa nemajú zahrnúť do repozitára. Ako text súboru zadajte riadky:</a:t>
            </a:r>
          </a:p>
          <a:p>
            <a:pPr marL="0" indent="0">
              <a:buNone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sk-SK" sz="1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sk-S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ipynb_checkpoints</a:t>
            </a:r>
            <a:endParaRPr lang="sk-SK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k-SK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sk-S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sk-SK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Zmeny uložíte cez menu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alebo stlačením kláves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Ctrl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-S (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Command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-S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macOS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935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Práca s projektom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Prijatie zmien a synchronizovanie repozitára na </a:t>
            </a:r>
            <a:r>
              <a:rPr lang="sk-SK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GitHub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26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Spustite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Desktop aplikáciu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Skontrolujte zoznam zmenených súborov a zadajte popis zmeny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Zmeny v lokálnom repozitári prijmete stlačením tlačidla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 prijatí zmien v lokálnom repozitári ho zosynchronizujete s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GitHub-om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stlačením tlačidla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Publish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branch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205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Práca s projektom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Prijatie zmien a synchronizovanie repozitára na </a:t>
            </a:r>
            <a:r>
              <a:rPr lang="sk-SK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GitHub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27</a:t>
            </a:fld>
            <a:endParaRPr lang="en-US"/>
          </a:p>
        </p:txBody>
      </p:sp>
      <p:pic>
        <p:nvPicPr>
          <p:cNvPr id="6" name="Obrázok 3">
            <a:extLst>
              <a:ext uri="{FF2B5EF4-FFF2-40B4-BE49-F238E27FC236}">
                <a16:creationId xmlns:a16="http://schemas.microsoft.com/office/drawing/2014/main" id="{6678ACBC-B7D4-D145-82F9-A5A56445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07" y="1586757"/>
            <a:ext cx="79248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98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Práca s projektom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Prijatie zmien a synchronizovanie repozitára na </a:t>
            </a:r>
            <a:r>
              <a:rPr lang="sk-SK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GitHub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28</a:t>
            </a:fld>
            <a:endParaRPr lang="en-US"/>
          </a:p>
        </p:txBody>
      </p:sp>
      <p:pic>
        <p:nvPicPr>
          <p:cNvPr id="7" name="Obrázok 1">
            <a:extLst>
              <a:ext uri="{FF2B5EF4-FFF2-40B4-BE49-F238E27FC236}">
                <a16:creationId xmlns:a16="http://schemas.microsoft.com/office/drawing/2014/main" id="{C76A078B-952B-A442-A354-0E20C6F7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07" y="1586757"/>
            <a:ext cx="79248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36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 a GitHub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Git –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spravuje verzie v lokálnom adresári na počítači</a:t>
            </a:r>
          </a:p>
          <a:p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– zdieľanie projektov na internete</a:t>
            </a:r>
          </a:p>
          <a:p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Desktop – aplikácia ktorá synchronizuje lokálny adresár s projektom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GitHube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b="1" dirty="0">
                <a:latin typeface="Arial" panose="020B0604020202020204" pitchFamily="34" charset="0"/>
                <a:cs typeface="Arial" panose="020B0604020202020204" pitchFamily="34" charset="0"/>
              </a:rPr>
              <a:t>Bežné použitie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Vytvoríme si projekt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www.github.com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Cez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Desktop aplikáciu skopíruje projekt z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GitHubu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do adresára na lokálnom počítači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Urobíme zmeny v lokálnom adresári (pridáme/zmažeme súbory/adresáre, zmeníme niektorý súbor – primárne budeme editovať zmeny v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JupyterLabe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 konci zmien, spustíme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Desktop a</a:t>
            </a:r>
          </a:p>
          <a:p>
            <a:pPr marL="845820" lvl="1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Prijmeme lokálne zmeny –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5820" lvl="1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Odošleme zmeny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Git manažuje iba súbory v adresári, ktorý ste skopírovali z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-u.</a:t>
            </a:r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91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Dôležité odkazy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Odkazy na stránky kurzu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Pracovný priestor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-u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https://womendataacad-nia3904.slack.com/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https://github.com/sarny/WDA-Kosice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136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13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974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 a GitHub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ázok 2">
            <a:extLst>
              <a:ext uri="{FF2B5EF4-FFF2-40B4-BE49-F238E27FC236}">
                <a16:creationId xmlns:a16="http://schemas.microsoft.com/office/drawing/2014/main" id="{2E644E55-05AA-432C-8E2A-F7CFE39E3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907" y="2174665"/>
            <a:ext cx="7315200" cy="5029200"/>
          </a:xfrm>
          <a:prstGeom prst="rect">
            <a:avLst/>
          </a:prstGeom>
        </p:spPr>
      </p:pic>
      <p:sp>
        <p:nvSpPr>
          <p:cNvPr id="4" name="Obdĺžnik 3">
            <a:extLst>
              <a:ext uri="{FF2B5EF4-FFF2-40B4-BE49-F238E27FC236}">
                <a16:creationId xmlns:a16="http://schemas.microsoft.com/office/drawing/2014/main" id="{B0A35339-2A93-4394-A278-A8F6CA43164B}"/>
              </a:ext>
            </a:extLst>
          </p:cNvPr>
          <p:cNvSpPr/>
          <p:nvPr/>
        </p:nvSpPr>
        <p:spPr>
          <a:xfrm>
            <a:off x="4073235" y="6125216"/>
            <a:ext cx="2768139" cy="59020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sk-SK" dirty="0"/>
              <a:t>Prijatie lokálnych zmien</a:t>
            </a:r>
          </a:p>
        </p:txBody>
      </p:sp>
      <p:cxnSp>
        <p:nvCxnSpPr>
          <p:cNvPr id="6" name="Rovná spojovacia šípka 5">
            <a:extLst>
              <a:ext uri="{FF2B5EF4-FFF2-40B4-BE49-F238E27FC236}">
                <a16:creationId xmlns:a16="http://schemas.microsoft.com/office/drawing/2014/main" id="{DC141298-1C66-443D-8489-AEC530C737B1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3341716" y="5881023"/>
            <a:ext cx="731519" cy="539295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ovná spojovacia šípka 9">
            <a:extLst>
              <a:ext uri="{FF2B5EF4-FFF2-40B4-BE49-F238E27FC236}">
                <a16:creationId xmlns:a16="http://schemas.microsoft.com/office/drawing/2014/main" id="{DC8EC490-ECB4-4112-9D10-5453963BCE3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341716" y="6420318"/>
            <a:ext cx="731519" cy="539294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dĺžnik 16">
            <a:extLst>
              <a:ext uri="{FF2B5EF4-FFF2-40B4-BE49-F238E27FC236}">
                <a16:creationId xmlns:a16="http://schemas.microsoft.com/office/drawing/2014/main" id="{CBCBCC20-AABB-4B43-9983-332F527F1CDC}"/>
              </a:ext>
            </a:extLst>
          </p:cNvPr>
          <p:cNvSpPr/>
          <p:nvPr/>
        </p:nvSpPr>
        <p:spPr>
          <a:xfrm>
            <a:off x="1083423" y="3520440"/>
            <a:ext cx="2017223" cy="59020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sk-SK" dirty="0"/>
              <a:t>Zoznam zmenených súborov</a:t>
            </a:r>
          </a:p>
        </p:txBody>
      </p:sp>
      <p:sp>
        <p:nvSpPr>
          <p:cNvPr id="18" name="Obdĺžnik 17">
            <a:extLst>
              <a:ext uri="{FF2B5EF4-FFF2-40B4-BE49-F238E27FC236}">
                <a16:creationId xmlns:a16="http://schemas.microsoft.com/office/drawing/2014/main" id="{8E92C0A8-37E5-437F-AB07-3F0DE89A0BA6}"/>
              </a:ext>
            </a:extLst>
          </p:cNvPr>
          <p:cNvSpPr/>
          <p:nvPr/>
        </p:nvSpPr>
        <p:spPr>
          <a:xfrm>
            <a:off x="5105507" y="4970265"/>
            <a:ext cx="2854039" cy="59020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sk-SK" dirty="0"/>
              <a:t>Porovnanie textu zmenených súborov</a:t>
            </a:r>
          </a:p>
        </p:txBody>
      </p:sp>
    </p:spTree>
    <p:extLst>
      <p:ext uri="{BB962C8B-B14F-4D97-AF65-F5344CB8AC3E}">
        <p14:creationId xmlns:p14="http://schemas.microsoft.com/office/powerpoint/2010/main" val="1714101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 a GitHub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E6E7C481-3DFC-4420-BD7D-40982CB9E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74665"/>
            <a:ext cx="7315200" cy="5029200"/>
          </a:xfrm>
          <a:prstGeom prst="rect">
            <a:avLst/>
          </a:prstGeom>
        </p:spPr>
      </p:pic>
      <p:sp>
        <p:nvSpPr>
          <p:cNvPr id="9" name="Obdĺžnik 8">
            <a:extLst>
              <a:ext uri="{FF2B5EF4-FFF2-40B4-BE49-F238E27FC236}">
                <a16:creationId xmlns:a16="http://schemas.microsoft.com/office/drawing/2014/main" id="{832A1B4F-AE47-4EE1-A5BA-A677A8FC3F4F}"/>
              </a:ext>
            </a:extLst>
          </p:cNvPr>
          <p:cNvSpPr/>
          <p:nvPr/>
        </p:nvSpPr>
        <p:spPr>
          <a:xfrm>
            <a:off x="5510922" y="4925291"/>
            <a:ext cx="3009206" cy="59020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sk-SK" dirty="0"/>
              <a:t>Odoslanie lokálnych zmien na </a:t>
            </a:r>
            <a:r>
              <a:rPr lang="sk-SK" dirty="0" err="1"/>
              <a:t>GitHub</a:t>
            </a:r>
            <a:endParaRPr lang="sk-SK" dirty="0"/>
          </a:p>
        </p:txBody>
      </p:sp>
      <p:cxnSp>
        <p:nvCxnSpPr>
          <p:cNvPr id="10" name="Rovná spojovacia šípka 9">
            <a:extLst>
              <a:ext uri="{FF2B5EF4-FFF2-40B4-BE49-F238E27FC236}">
                <a16:creationId xmlns:a16="http://schemas.microsoft.com/office/drawing/2014/main" id="{7DD52747-6B0D-49AE-8A61-A62FEB47C2B6}"/>
              </a:ext>
            </a:extLst>
          </p:cNvPr>
          <p:cNvCxnSpPr>
            <a:cxnSpLocks/>
          </p:cNvCxnSpPr>
          <p:nvPr/>
        </p:nvCxnSpPr>
        <p:spPr>
          <a:xfrm flipV="1">
            <a:off x="7015525" y="4477223"/>
            <a:ext cx="773500" cy="448068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658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 a GitHub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ázok 2">
            <a:extLst>
              <a:ext uri="{FF2B5EF4-FFF2-40B4-BE49-F238E27FC236}">
                <a16:creationId xmlns:a16="http://schemas.microsoft.com/office/drawing/2014/main" id="{B0B44D78-72A5-4737-A0A4-A1E91435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74665"/>
            <a:ext cx="7315200" cy="5029200"/>
          </a:xfrm>
          <a:prstGeom prst="rect">
            <a:avLst/>
          </a:prstGeom>
        </p:spPr>
      </p:pic>
      <p:sp>
        <p:nvSpPr>
          <p:cNvPr id="9" name="Obdĺžnik 8">
            <a:extLst>
              <a:ext uri="{FF2B5EF4-FFF2-40B4-BE49-F238E27FC236}">
                <a16:creationId xmlns:a16="http://schemas.microsoft.com/office/drawing/2014/main" id="{5DC5581E-E164-4828-A199-569F7BFC275E}"/>
              </a:ext>
            </a:extLst>
          </p:cNvPr>
          <p:cNvSpPr/>
          <p:nvPr/>
        </p:nvSpPr>
        <p:spPr>
          <a:xfrm>
            <a:off x="3806812" y="5943842"/>
            <a:ext cx="3691268" cy="11513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sk-SK" dirty="0"/>
              <a:t>Všetky lokálne zmeny sú synchronizované medzi lokálnym adresárom a </a:t>
            </a:r>
            <a:r>
              <a:rPr lang="sk-SK" dirty="0" err="1"/>
              <a:t>GitHub-om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89802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 a GitHub</a:t>
            </a:r>
            <a:endParaRPr lang="sk-SK" sz="2400" b="1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Domáci/pracovný počítač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môžete použiť na synchronizovanie dvoch počítačov, napr. doma a v práci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Prvý krát musíte v práci skopírovať projekt z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GitHubu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na oba počítače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 urobíte zmeny na jednom počítači a synchronizuje ich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potom na druhom počítači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Skontrolujte či sa niečo zmenilo –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Fetch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Skopírujte zmeny do lokálneho adresára –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198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 a GitHub</a:t>
            </a:r>
            <a:endParaRPr lang="sk-SK" sz="2400" b="1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Domáci/pracovný počítač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34</a:t>
            </a:fld>
            <a:endParaRPr lang="en-US" dirty="0"/>
          </a:p>
        </p:txBody>
      </p:sp>
      <p:pic>
        <p:nvPicPr>
          <p:cNvPr id="3" name="Obrázok 2">
            <a:extLst>
              <a:ext uri="{FF2B5EF4-FFF2-40B4-BE49-F238E27FC236}">
                <a16:creationId xmlns:a16="http://schemas.microsoft.com/office/drawing/2014/main" id="{5B08D7B9-5A8A-41F4-BE8E-4269C202C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74665"/>
            <a:ext cx="7315200" cy="5029200"/>
          </a:xfrm>
          <a:prstGeom prst="rect">
            <a:avLst/>
          </a:prstGeom>
        </p:spPr>
      </p:pic>
      <p:sp>
        <p:nvSpPr>
          <p:cNvPr id="7" name="Obdĺžnik 6">
            <a:extLst>
              <a:ext uri="{FF2B5EF4-FFF2-40B4-BE49-F238E27FC236}">
                <a16:creationId xmlns:a16="http://schemas.microsoft.com/office/drawing/2014/main" id="{AE348522-859A-4F70-91DD-018C89352438}"/>
              </a:ext>
            </a:extLst>
          </p:cNvPr>
          <p:cNvSpPr/>
          <p:nvPr/>
        </p:nvSpPr>
        <p:spPr>
          <a:xfrm>
            <a:off x="3316362" y="3201568"/>
            <a:ext cx="3009206" cy="59020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sk-SK" dirty="0"/>
              <a:t>Kontrola zmien v </a:t>
            </a:r>
            <a:r>
              <a:rPr lang="sk-SK" dirty="0" err="1"/>
              <a:t>GitHube</a:t>
            </a:r>
            <a:endParaRPr lang="sk-SK" dirty="0"/>
          </a:p>
        </p:txBody>
      </p:sp>
      <p:cxnSp>
        <p:nvCxnSpPr>
          <p:cNvPr id="9" name="Rovná spojovacia šípka 8">
            <a:extLst>
              <a:ext uri="{FF2B5EF4-FFF2-40B4-BE49-F238E27FC236}">
                <a16:creationId xmlns:a16="http://schemas.microsoft.com/office/drawing/2014/main" id="{D892C0C1-1AED-4E85-B3E4-248A00564B51}"/>
              </a:ext>
            </a:extLst>
          </p:cNvPr>
          <p:cNvCxnSpPr>
            <a:cxnSpLocks/>
          </p:cNvCxnSpPr>
          <p:nvPr/>
        </p:nvCxnSpPr>
        <p:spPr>
          <a:xfrm flipV="1">
            <a:off x="4820965" y="2753500"/>
            <a:ext cx="773500" cy="448068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183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>
            <a:extLst>
              <a:ext uri="{FF2B5EF4-FFF2-40B4-BE49-F238E27FC236}">
                <a16:creationId xmlns:a16="http://schemas.microsoft.com/office/drawing/2014/main" id="{2AD68123-2821-48B1-AD7F-8C8EBCE87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74665"/>
            <a:ext cx="7315200" cy="5029200"/>
          </a:xfrm>
          <a:prstGeom prst="rect">
            <a:avLst/>
          </a:prstGeom>
        </p:spPr>
      </p:pic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 a GitHub</a:t>
            </a:r>
            <a:endParaRPr lang="sk-SK" sz="2400" b="1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Domáci/pracovný počítač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Obdĺžnik 6">
            <a:extLst>
              <a:ext uri="{FF2B5EF4-FFF2-40B4-BE49-F238E27FC236}">
                <a16:creationId xmlns:a16="http://schemas.microsoft.com/office/drawing/2014/main" id="{AE348522-859A-4F70-91DD-018C89352438}"/>
              </a:ext>
            </a:extLst>
          </p:cNvPr>
          <p:cNvSpPr/>
          <p:nvPr/>
        </p:nvSpPr>
        <p:spPr>
          <a:xfrm>
            <a:off x="4164260" y="3352624"/>
            <a:ext cx="3009206" cy="59020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sk-SK" dirty="0"/>
              <a:t>Skopírovanie zmien z </a:t>
            </a:r>
            <a:r>
              <a:rPr lang="sk-SK" dirty="0" err="1"/>
              <a:t>GitHubu</a:t>
            </a:r>
            <a:endParaRPr lang="sk-SK" dirty="0"/>
          </a:p>
        </p:txBody>
      </p:sp>
      <p:cxnSp>
        <p:nvCxnSpPr>
          <p:cNvPr id="9" name="Rovná spojovacia šípka 8">
            <a:extLst>
              <a:ext uri="{FF2B5EF4-FFF2-40B4-BE49-F238E27FC236}">
                <a16:creationId xmlns:a16="http://schemas.microsoft.com/office/drawing/2014/main" id="{D892C0C1-1AED-4E85-B3E4-248A00564B5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668863" y="2793076"/>
            <a:ext cx="0" cy="559548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ovná spojovacia šípka 10">
            <a:extLst>
              <a:ext uri="{FF2B5EF4-FFF2-40B4-BE49-F238E27FC236}">
                <a16:creationId xmlns:a16="http://schemas.microsoft.com/office/drawing/2014/main" id="{A24BB53D-AD38-411D-8AA3-B247F2FA64D6}"/>
              </a:ext>
            </a:extLst>
          </p:cNvPr>
          <p:cNvCxnSpPr>
            <a:cxnSpLocks/>
          </p:cNvCxnSpPr>
          <p:nvPr/>
        </p:nvCxnSpPr>
        <p:spPr>
          <a:xfrm>
            <a:off x="6475615" y="3942828"/>
            <a:ext cx="980901" cy="379790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68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Slack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Komunikačný nástroj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73" name="Obrázok 3">
            <a:extLst>
              <a:ext uri="{FF2B5EF4-FFF2-40B4-BE49-F238E27FC236}">
                <a16:creationId xmlns:a16="http://schemas.microsoft.com/office/drawing/2014/main" id="{1E158931-7D94-E340-90D4-D6308057E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90" y="2025197"/>
            <a:ext cx="9314405" cy="522311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8BA50-7EEC-234B-B11E-F63BBFC1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442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Slack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Komunikačný nástroj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5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 budete mať akékoľvek otázky počas kurzu alebo pri práci doma, môžete ich zdieľať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-u</a:t>
            </a: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 err="1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je komunikačný nástroj dostupný: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cez prehliadač na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www.slack.com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desktopová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aplikácia pre Windows 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MacOS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www.slack.com/downloads/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ako mobilná aplikácia pre Android 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iOS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2920" lvl="1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Štruktúra</a:t>
            </a:r>
          </a:p>
          <a:p>
            <a:pPr lvl="1"/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Workspace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– priestor pre komunikáciu v rámci tímu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Komunikačné kanály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Priame správy zvolenému používateľovi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Integrácia rôznych nástrojov (Google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Docs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DropBox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atď.)</a:t>
            </a:r>
          </a:p>
        </p:txBody>
      </p:sp>
    </p:spTree>
    <p:extLst>
      <p:ext uri="{BB962C8B-B14F-4D97-AF65-F5344CB8AC3E}">
        <p14:creationId xmlns:p14="http://schemas.microsoft.com/office/powerpoint/2010/main" val="2814624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Slack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Registrácia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6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 ešte nie ste zaregistrovaný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-u, vytvorte si nový používateľský účet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Kliknite na odkaz pre pozvanie do pracovného priestoru kurzu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Zadajte Vašu emailovú adresu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odošle na Váš email správu pre potvrdenie Vašej adresy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 správe kliknite na aktivačný odkaz a zadajte vaše celé meno (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Full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), meno ktoré sa bude zobrazovať pri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komunikácii (Display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) a zvolené heslo</a:t>
            </a:r>
          </a:p>
        </p:txBody>
      </p:sp>
    </p:spTree>
    <p:extLst>
      <p:ext uri="{BB962C8B-B14F-4D97-AF65-F5344CB8AC3E}">
        <p14:creationId xmlns:p14="http://schemas.microsoft.com/office/powerpoint/2010/main" val="1930579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Slack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Prihlásenie do pracovného priestoru (1)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7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 zaregistrovaní sa môžete prihlásiť do pracovného priestoru WDA a začať zdieľať Vaše otázky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72C0DA-E7CD-5E42-B58B-3B58CA43A670}"/>
              </a:ext>
            </a:extLst>
          </p:cNvPr>
          <p:cNvSpPr txBox="1"/>
          <p:nvPr/>
        </p:nvSpPr>
        <p:spPr>
          <a:xfrm>
            <a:off x="6369978" y="2690741"/>
            <a:ext cx="3314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1. Na hlavnej stránke 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www.slack.com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 kliknite na odkaz 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Sign in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 a do URL pracovného priestoru zadajte  womendataacad-nia3904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A83706-40D5-F040-AC05-055D5C54A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19" y="2690741"/>
            <a:ext cx="5357495" cy="448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73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Slack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Prihlásenie do pracovného priestoru (2)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8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60CA3E-7D61-DB40-8BAD-EB2C208B132F}"/>
              </a:ext>
            </a:extLst>
          </p:cNvPr>
          <p:cNvSpPr/>
          <p:nvPr/>
        </p:nvSpPr>
        <p:spPr>
          <a:xfrm>
            <a:off x="6374683" y="1957243"/>
            <a:ext cx="32336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2. Zadajte Vaše prihlasovacie údaje (emailovú adresu a zvolené heslo)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9AC9C2-1082-6247-9674-D98952327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19" y="1957243"/>
            <a:ext cx="5357495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84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A95A2A-E38E-934C-B9B8-6E9E655A3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12" y="1541368"/>
            <a:ext cx="7249784" cy="6119229"/>
          </a:xfrm>
          <a:prstGeom prst="rect">
            <a:avLst/>
          </a:prstGeom>
        </p:spPr>
      </p:pic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Slack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Písanie správ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9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60CA3E-7D61-DB40-8BAD-EB2C208B132F}"/>
              </a:ext>
            </a:extLst>
          </p:cNvPr>
          <p:cNvSpPr/>
          <p:nvPr/>
        </p:nvSpPr>
        <p:spPr>
          <a:xfrm>
            <a:off x="6374683" y="5589728"/>
            <a:ext cx="32336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3. Po prihlásení môžete začať písať Vaše správy, ktoré sa zobrazia ostatným účastníkom kurzu</a:t>
            </a:r>
          </a:p>
        </p:txBody>
      </p:sp>
    </p:spTree>
    <p:extLst>
      <p:ext uri="{BB962C8B-B14F-4D97-AF65-F5344CB8AC3E}">
        <p14:creationId xmlns:p14="http://schemas.microsoft.com/office/powerpoint/2010/main" val="2540095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5 ways to keep your work safe and secure.potx" id="{4893428C-CB0A-49E9-96F4-7A735F1E22B6}" vid="{5E3D7976-14F6-4FDF-A4FC-DC3893D129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1700</Words>
  <Application>Microsoft Macintosh PowerPoint</Application>
  <PresentationFormat>Custom</PresentationFormat>
  <Paragraphs>249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2019-03-02T19:53:44Z</dcterms:created>
  <dcterms:modified xsi:type="dcterms:W3CDTF">2019-10-27T13:59:35Z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2018-09-20T17:05:47.7837537Z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